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handoutMasterIdLst>
    <p:handoutMasterId r:id="rId10"/>
  </p:handoutMasterIdLst>
  <p:sldIdLst>
    <p:sldId id="256" r:id="rId2"/>
    <p:sldId id="271" r:id="rId3"/>
    <p:sldId id="263" r:id="rId4"/>
    <p:sldId id="275" r:id="rId5"/>
    <p:sldId id="265" r:id="rId6"/>
    <p:sldId id="267" r:id="rId7"/>
    <p:sldId id="266" r:id="rId8"/>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65" autoAdjust="0"/>
    <p:restoredTop sz="84547" autoAdjust="0"/>
  </p:normalViewPr>
  <p:slideViewPr>
    <p:cSldViewPr>
      <p:cViewPr varScale="1">
        <p:scale>
          <a:sx n="92" d="100"/>
          <a:sy n="92" d="100"/>
        </p:scale>
        <p:origin x="192" y="480"/>
      </p:cViewPr>
      <p:guideLst>
        <p:guide pos="3839"/>
        <p:guide orient="horz" pos="2160"/>
      </p:guideLst>
    </p:cSldViewPr>
  </p:slideViewPr>
  <p:notesTextViewPr>
    <p:cViewPr>
      <p:scale>
        <a:sx n="1" d="1"/>
        <a:sy n="1" d="1"/>
      </p:scale>
      <p:origin x="0" y="0"/>
    </p:cViewPr>
  </p:notesTextViewPr>
  <p:notesViewPr>
    <p:cSldViewPr>
      <p:cViewPr varScale="1">
        <p:scale>
          <a:sx n="67" d="100"/>
          <a:sy n="67" d="100"/>
        </p:scale>
        <p:origin x="274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7/5/19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2.gif>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7/5/19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35303836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country populations in the world can be placed into 3 demographic camps.  An expanding (aka youthful population), an aging (contracting) population, and an aged( aka stabilized population).  The three different groups have major implications for a country’s future prospects (both socially and economically).  Being aware of where a country stands in relation to others provides valuable insight into how governments and policy makers should act in order to promote a peaceful and prosperous transition into the future.  As demographic trends are generational, effects of current actions are not felt until decades later, so procrastination is not an option.  </a:t>
            </a:r>
          </a:p>
          <a:p>
            <a:endParaRPr lang="en-US" dirty="0"/>
          </a:p>
          <a:p>
            <a:r>
              <a:rPr lang="en-US" dirty="0"/>
              <a:t>In a youthful population:  there is a high fertility rate, but often a high death rate. The population skews heavily on the young side with a wide base and due to effects of reduced </a:t>
            </a:r>
            <a:r>
              <a:rPr lang="en-US" dirty="0" err="1"/>
              <a:t>longevitity</a:t>
            </a:r>
            <a:r>
              <a:rPr lang="en-US" dirty="0"/>
              <a:t>, taper off </a:t>
            </a:r>
            <a:r>
              <a:rPr lang="en-US" dirty="0" err="1"/>
              <a:t>dramartically</a:t>
            </a:r>
            <a:r>
              <a:rPr lang="en-US" dirty="0"/>
              <a:t> with age—think developing countries like Nigeria and India</a:t>
            </a:r>
          </a:p>
          <a:p>
            <a:endParaRPr lang="en-US" dirty="0"/>
          </a:p>
          <a:p>
            <a:r>
              <a:rPr lang="en-US" dirty="0"/>
              <a:t>In an aged population:  the population pyramid is top heavy thanks to high life expectancy but narrow at the base secondary to low birth rates and/or reduced immigration.  This developed countries, think western European countries face shrinking populations</a:t>
            </a:r>
          </a:p>
          <a:p>
            <a:endParaRPr lang="en-US" dirty="0"/>
          </a:p>
          <a:p>
            <a:r>
              <a:rPr lang="en-US" dirty="0"/>
              <a:t>In an aged population, such as the United States, there is a less dramatic population pyramid an a more static progression in age groups;  high life expectancy rates are characteristic, and birth rates although lower than youthful population groups, are above ageing population groups and often offset  by immigration trends</a:t>
            </a:r>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4220717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ageing population of China, in which total population will actually begin to fall after peaking in the upcoming years. </a:t>
            </a:r>
          </a:p>
          <a:p>
            <a:r>
              <a:rPr lang="en-US" dirty="0"/>
              <a:t>Right: youthful population of India, projected to surpass China as the worlds most populous county in the upcoming years</a:t>
            </a:r>
          </a:p>
          <a:p>
            <a:endParaRPr lang="en-US" dirty="0"/>
          </a:p>
          <a:p>
            <a:r>
              <a:rPr lang="en-US" dirty="0"/>
              <a:t>Two very different trends with very different implications.</a:t>
            </a:r>
          </a:p>
          <a:p>
            <a:endParaRPr lang="en-US" dirty="0"/>
          </a:p>
          <a:p>
            <a:r>
              <a:rPr lang="en-US" dirty="0"/>
              <a:t>While an ageing country like China will face a ballooning population of seniors and a smaller group of working aged individuals to support them, India will be occupied with increasing longevity and life expectancy while improving quality of life.</a:t>
            </a:r>
          </a:p>
          <a:p>
            <a:endParaRPr lang="en-US" dirty="0"/>
          </a:p>
          <a:p>
            <a:r>
              <a:rPr lang="en-US" dirty="0"/>
              <a:t>It is apparent that awareness of a country’s demographic projection is key to directing policy and preventative measures for the future.</a:t>
            </a:r>
          </a:p>
        </p:txBody>
      </p:sp>
      <p:sp>
        <p:nvSpPr>
          <p:cNvPr id="4" name="Slide Number Placeholder 3"/>
          <p:cNvSpPr>
            <a:spLocks noGrp="1"/>
          </p:cNvSpPr>
          <p:nvPr>
            <p:ph type="sldNum" sz="quarter" idx="5"/>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4057387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 an effort to provide a means of classification for countries: we created a prediction model to classify countries as high life expectancy vs low life expectancy with the assumption that high life expectancy would serve as a proxy for developed/contracting  countries and low life expectancy a proxy for developing/expanding countries. We utilized median life expectancy is a cut off threshold for classification The idea being that by examining modifiable factors that affect population trends, we could provide insight into ways governments could address the unique needs of their countries now.</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b="0" i="0" u="none" strike="noStrike" kern="1200" dirty="0">
                <a:solidFill>
                  <a:schemeClr val="tx1">
                    <a:lumMod val="50000"/>
                  </a:schemeClr>
                </a:solidFill>
                <a:effectLst/>
                <a:latin typeface="+mn-lt"/>
                <a:ea typeface="+mn-ea"/>
                <a:cs typeface="+mn-cs"/>
              </a:rPr>
              <a:t>Status Developed or Developing status</a:t>
            </a:r>
          </a:p>
          <a:p>
            <a:r>
              <a:rPr lang="en-US" sz="1200" b="0" i="0" u="none" strike="noStrike" kern="1200" dirty="0">
                <a:solidFill>
                  <a:schemeClr val="tx1">
                    <a:lumMod val="50000"/>
                  </a:schemeClr>
                </a:solidFill>
                <a:effectLst/>
                <a:latin typeface="+mn-lt"/>
                <a:ea typeface="+mn-ea"/>
                <a:cs typeface="+mn-cs"/>
              </a:rPr>
              <a:t>Life expectancy Life Expectancy in age</a:t>
            </a:r>
          </a:p>
          <a:p>
            <a:r>
              <a:rPr lang="en-US" sz="1200" b="0" i="0" u="none" strike="noStrike" kern="1200" dirty="0">
                <a:solidFill>
                  <a:schemeClr val="tx1">
                    <a:lumMod val="50000"/>
                  </a:schemeClr>
                </a:solidFill>
                <a:effectLst/>
                <a:latin typeface="+mn-lt"/>
                <a:ea typeface="+mn-ea"/>
                <a:cs typeface="+mn-cs"/>
              </a:rPr>
              <a:t>Adult Mortality Adult Mortality Rates of both sexes (probability of dying between 15 and 60 years per 1000 population)</a:t>
            </a:r>
          </a:p>
          <a:p>
            <a:r>
              <a:rPr lang="en-US" sz="1200" b="0" i="0" u="none" strike="noStrike" kern="1200" dirty="0">
                <a:solidFill>
                  <a:schemeClr val="tx1">
                    <a:lumMod val="50000"/>
                  </a:schemeClr>
                </a:solidFill>
                <a:effectLst/>
                <a:latin typeface="+mn-lt"/>
                <a:ea typeface="+mn-ea"/>
                <a:cs typeface="+mn-cs"/>
              </a:rPr>
              <a:t>infant deaths Number of Infant Deaths per 1000 population</a:t>
            </a:r>
          </a:p>
          <a:p>
            <a:r>
              <a:rPr lang="en-US" sz="1200" b="0" i="0" u="none" strike="noStrike" kern="1200" dirty="0">
                <a:solidFill>
                  <a:schemeClr val="tx1">
                    <a:lumMod val="50000"/>
                  </a:schemeClr>
                </a:solidFill>
                <a:effectLst/>
                <a:latin typeface="+mn-lt"/>
                <a:ea typeface="+mn-ea"/>
                <a:cs typeface="+mn-cs"/>
              </a:rPr>
              <a:t>Alcohol Alcohol, recorded per capita (15+) consumption (in </a:t>
            </a:r>
            <a:r>
              <a:rPr lang="en-US" sz="1200" b="0" i="0" u="none" strike="noStrike" kern="1200" dirty="0" err="1">
                <a:solidFill>
                  <a:schemeClr val="tx1">
                    <a:lumMod val="50000"/>
                  </a:schemeClr>
                </a:solidFill>
                <a:effectLst/>
                <a:latin typeface="+mn-lt"/>
                <a:ea typeface="+mn-ea"/>
                <a:cs typeface="+mn-cs"/>
              </a:rPr>
              <a:t>litres</a:t>
            </a:r>
            <a:r>
              <a:rPr lang="en-US" sz="1200" b="0" i="0" u="none" strike="noStrike" kern="1200" dirty="0">
                <a:solidFill>
                  <a:schemeClr val="tx1">
                    <a:lumMod val="50000"/>
                  </a:schemeClr>
                </a:solidFill>
                <a:effectLst/>
                <a:latin typeface="+mn-lt"/>
                <a:ea typeface="+mn-ea"/>
                <a:cs typeface="+mn-cs"/>
              </a:rPr>
              <a:t> of pure alcohol)</a:t>
            </a:r>
          </a:p>
          <a:p>
            <a:r>
              <a:rPr lang="en-US" sz="1200" b="0" i="0" u="none" strike="noStrike" kern="1200" dirty="0">
                <a:solidFill>
                  <a:schemeClr val="tx1">
                    <a:lumMod val="50000"/>
                  </a:schemeClr>
                </a:solidFill>
                <a:effectLst/>
                <a:latin typeface="+mn-lt"/>
                <a:ea typeface="+mn-ea"/>
                <a:cs typeface="+mn-cs"/>
              </a:rPr>
              <a:t>percentage expenditure Expenditure on health as a percentage of Gross Domestic Product per capita(%)</a:t>
            </a:r>
          </a:p>
          <a:p>
            <a:r>
              <a:rPr lang="en-US" sz="1200" b="0" i="0" u="none" strike="noStrike" kern="1200" dirty="0">
                <a:solidFill>
                  <a:schemeClr val="tx1">
                    <a:lumMod val="50000"/>
                  </a:schemeClr>
                </a:solidFill>
                <a:effectLst/>
                <a:latin typeface="+mn-lt"/>
                <a:ea typeface="+mn-ea"/>
                <a:cs typeface="+mn-cs"/>
              </a:rPr>
              <a:t>Hepatitis B Hepatitis B (</a:t>
            </a:r>
            <a:r>
              <a:rPr lang="en-US" sz="1200" b="0" i="0" u="none" strike="noStrike" kern="1200" dirty="0" err="1">
                <a:solidFill>
                  <a:schemeClr val="tx1">
                    <a:lumMod val="50000"/>
                  </a:schemeClr>
                </a:solidFill>
                <a:effectLst/>
                <a:latin typeface="+mn-lt"/>
                <a:ea typeface="+mn-ea"/>
                <a:cs typeface="+mn-cs"/>
              </a:rPr>
              <a:t>HepB</a:t>
            </a:r>
            <a:r>
              <a:rPr lang="en-US" sz="1200" b="0" i="0" u="none" strike="noStrike" kern="1200" dirty="0">
                <a:solidFill>
                  <a:schemeClr val="tx1">
                    <a:lumMod val="50000"/>
                  </a:schemeClr>
                </a:solidFill>
                <a:effectLst/>
                <a:latin typeface="+mn-lt"/>
                <a:ea typeface="+mn-ea"/>
                <a:cs typeface="+mn-cs"/>
              </a:rPr>
              <a:t>) immunization coverage among 1-year-olds (%)</a:t>
            </a:r>
          </a:p>
          <a:p>
            <a:r>
              <a:rPr lang="en-US" sz="1200" b="0" i="0" u="none" strike="noStrike" kern="1200" dirty="0">
                <a:solidFill>
                  <a:schemeClr val="tx1">
                    <a:lumMod val="50000"/>
                  </a:schemeClr>
                </a:solidFill>
                <a:effectLst/>
                <a:latin typeface="+mn-lt"/>
                <a:ea typeface="+mn-ea"/>
                <a:cs typeface="+mn-cs"/>
              </a:rPr>
              <a:t>Measles Measles - number of reported cases per 1000 population</a:t>
            </a:r>
          </a:p>
          <a:p>
            <a:r>
              <a:rPr lang="en-US" sz="1200" b="0" i="0" u="none" strike="noStrike" kern="1200" dirty="0">
                <a:solidFill>
                  <a:schemeClr val="tx1">
                    <a:lumMod val="50000"/>
                  </a:schemeClr>
                </a:solidFill>
                <a:effectLst/>
                <a:latin typeface="+mn-lt"/>
                <a:ea typeface="+mn-ea"/>
                <a:cs typeface="+mn-cs"/>
              </a:rPr>
              <a:t>BMI Average Body Mass Index of entire population</a:t>
            </a:r>
          </a:p>
          <a:p>
            <a:r>
              <a:rPr lang="en-US" sz="1200" b="0" i="0" u="none" strike="noStrike" kern="1200" dirty="0">
                <a:solidFill>
                  <a:schemeClr val="tx1">
                    <a:lumMod val="50000"/>
                  </a:schemeClr>
                </a:solidFill>
                <a:effectLst/>
                <a:latin typeface="+mn-lt"/>
                <a:ea typeface="+mn-ea"/>
                <a:cs typeface="+mn-cs"/>
              </a:rPr>
              <a:t>under-five deaths Number of under-five deaths per 1000 population</a:t>
            </a:r>
          </a:p>
          <a:p>
            <a:r>
              <a:rPr lang="en-US" sz="1200" b="0" i="0" u="none" strike="noStrike" kern="1200" dirty="0">
                <a:solidFill>
                  <a:schemeClr val="tx1">
                    <a:lumMod val="50000"/>
                  </a:schemeClr>
                </a:solidFill>
                <a:effectLst/>
                <a:latin typeface="+mn-lt"/>
                <a:ea typeface="+mn-ea"/>
                <a:cs typeface="+mn-cs"/>
              </a:rPr>
              <a:t>Polio Polio (Pol3) immunization coverage among 1-year-olds (%)</a:t>
            </a:r>
          </a:p>
          <a:p>
            <a:r>
              <a:rPr lang="en-US" sz="1200" b="0" i="0" u="none" strike="noStrike" kern="1200" dirty="0">
                <a:solidFill>
                  <a:schemeClr val="tx1">
                    <a:lumMod val="50000"/>
                  </a:schemeClr>
                </a:solidFill>
                <a:effectLst/>
                <a:latin typeface="+mn-lt"/>
                <a:ea typeface="+mn-ea"/>
                <a:cs typeface="+mn-cs"/>
              </a:rPr>
              <a:t>Total expenditure General government expenditure on health as a percentage of total government expenditure (%)</a:t>
            </a:r>
          </a:p>
          <a:p>
            <a:r>
              <a:rPr lang="en-US" sz="1200" b="0" i="0" u="none" strike="noStrike" kern="1200" dirty="0">
                <a:solidFill>
                  <a:schemeClr val="tx1">
                    <a:lumMod val="50000"/>
                  </a:schemeClr>
                </a:solidFill>
                <a:effectLst/>
                <a:latin typeface="+mn-lt"/>
                <a:ea typeface="+mn-ea"/>
                <a:cs typeface="+mn-cs"/>
              </a:rPr>
              <a:t>Diphtheria Diphtheria tetanus toxoid and pertussis (DTP3) immunization coverage among 1-year-olds (%)</a:t>
            </a:r>
          </a:p>
          <a:p>
            <a:r>
              <a:rPr lang="en-US" sz="1200" b="0" i="0" u="none" strike="noStrike" kern="1200" dirty="0">
                <a:solidFill>
                  <a:schemeClr val="tx1">
                    <a:lumMod val="50000"/>
                  </a:schemeClr>
                </a:solidFill>
                <a:effectLst/>
                <a:latin typeface="+mn-lt"/>
                <a:ea typeface="+mn-ea"/>
                <a:cs typeface="+mn-cs"/>
              </a:rPr>
              <a:t>HIV/AIDS Deaths per 1 000 live births HIV/AIDS (0-4 years)</a:t>
            </a:r>
          </a:p>
          <a:p>
            <a:r>
              <a:rPr lang="en-US" sz="1200" b="0" i="0" u="none" strike="noStrike" kern="1200" dirty="0">
                <a:solidFill>
                  <a:schemeClr val="tx1">
                    <a:lumMod val="50000"/>
                  </a:schemeClr>
                </a:solidFill>
                <a:effectLst/>
                <a:latin typeface="+mn-lt"/>
                <a:ea typeface="+mn-ea"/>
                <a:cs typeface="+mn-cs"/>
              </a:rPr>
              <a:t>GDP Gross Domestic Product per capita (in USD)</a:t>
            </a:r>
          </a:p>
          <a:p>
            <a:r>
              <a:rPr lang="en-US" sz="1200" b="0" i="0" u="none" strike="noStrike" kern="1200" dirty="0">
                <a:solidFill>
                  <a:schemeClr val="tx1">
                    <a:lumMod val="50000"/>
                  </a:schemeClr>
                </a:solidFill>
                <a:effectLst/>
                <a:latin typeface="+mn-lt"/>
                <a:ea typeface="+mn-ea"/>
                <a:cs typeface="+mn-cs"/>
              </a:rPr>
              <a:t>Population Population of the country</a:t>
            </a:r>
          </a:p>
          <a:p>
            <a:r>
              <a:rPr lang="en-US" sz="1200" b="0" i="0" u="none" strike="noStrike" kern="1200" dirty="0">
                <a:solidFill>
                  <a:schemeClr val="tx1">
                    <a:lumMod val="50000"/>
                  </a:schemeClr>
                </a:solidFill>
                <a:effectLst/>
                <a:latin typeface="+mn-lt"/>
                <a:ea typeface="+mn-ea"/>
                <a:cs typeface="+mn-cs"/>
              </a:rPr>
              <a:t>thinness 1-19 years Prevalence of thinness among children and adolescents for Age 10 to 19 (% )</a:t>
            </a:r>
          </a:p>
          <a:p>
            <a:r>
              <a:rPr lang="en-US" sz="1200" b="0" i="0" u="none" strike="noStrike" kern="1200" dirty="0">
                <a:solidFill>
                  <a:schemeClr val="tx1">
                    <a:lumMod val="50000"/>
                  </a:schemeClr>
                </a:solidFill>
                <a:effectLst/>
                <a:latin typeface="+mn-lt"/>
                <a:ea typeface="+mn-ea"/>
                <a:cs typeface="+mn-cs"/>
              </a:rPr>
              <a:t>thinness 5-9 years Prevalence of thinness among children for Age 5 to 9(%)</a:t>
            </a:r>
          </a:p>
          <a:p>
            <a:r>
              <a:rPr lang="en-US" sz="1200" b="0" i="0" u="none" strike="noStrike" kern="1200" dirty="0">
                <a:solidFill>
                  <a:schemeClr val="tx1">
                    <a:lumMod val="50000"/>
                  </a:schemeClr>
                </a:solidFill>
                <a:effectLst/>
                <a:latin typeface="+mn-lt"/>
                <a:ea typeface="+mn-ea"/>
                <a:cs typeface="+mn-cs"/>
              </a:rPr>
              <a:t>Income composition of resources Human Development Index in terms of income composition of resources (index ranging from 0 to 1) </a:t>
            </a:r>
          </a:p>
          <a:p>
            <a:r>
              <a:rPr lang="en-US" sz="1200" b="0" i="0" u="none" strike="noStrike" kern="1200" dirty="0">
                <a:solidFill>
                  <a:schemeClr val="tx1">
                    <a:lumMod val="50000"/>
                  </a:schemeClr>
                </a:solidFill>
                <a:effectLst/>
                <a:latin typeface="+mn-lt"/>
                <a:ea typeface="+mn-ea"/>
                <a:cs typeface="+mn-cs"/>
              </a:rPr>
              <a:t>Schooling Number of years of Schooling(years)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lumMod val="50000"/>
                  </a:schemeClr>
                </a:solidFill>
                <a:effectLst/>
                <a:latin typeface="+mn-lt"/>
                <a:ea typeface="+mn-ea"/>
                <a:cs typeface="+mn-cs"/>
              </a:rPr>
              <a:t>The Human Development Index (HDI) is a statistical tool used to </a:t>
            </a:r>
            <a:r>
              <a:rPr lang="en-US" sz="1200" b="1" i="0" u="none" strike="noStrike" kern="1200" dirty="0" err="1">
                <a:solidFill>
                  <a:schemeClr val="tx1">
                    <a:lumMod val="50000"/>
                  </a:schemeClr>
                </a:solidFill>
                <a:effectLst/>
                <a:latin typeface="+mn-lt"/>
                <a:ea typeface="+mn-ea"/>
                <a:cs typeface="+mn-cs"/>
              </a:rPr>
              <a:t>measure</a:t>
            </a:r>
            <a:r>
              <a:rPr lang="en-US" sz="1200" b="0" i="0" u="none" strike="noStrike" kern="1200" dirty="0" err="1">
                <a:solidFill>
                  <a:schemeClr val="tx1">
                    <a:lumMod val="50000"/>
                  </a:schemeClr>
                </a:solidFill>
                <a:effectLst/>
                <a:latin typeface="+mn-lt"/>
                <a:ea typeface="+mn-ea"/>
                <a:cs typeface="+mn-cs"/>
              </a:rPr>
              <a:t>a</a:t>
            </a:r>
            <a:r>
              <a:rPr lang="en-US" sz="1200" b="0" i="0" u="none" strike="noStrike" kern="1200" dirty="0">
                <a:solidFill>
                  <a:schemeClr val="tx1">
                    <a:lumMod val="50000"/>
                  </a:schemeClr>
                </a:solidFill>
                <a:effectLst/>
                <a:latin typeface="+mn-lt"/>
                <a:ea typeface="+mn-ea"/>
                <a:cs typeface="+mn-cs"/>
              </a:rPr>
              <a:t> country's overall achievement in its social and economic dimensions. The social and economic dimensions of a country are based on the health of people, their level of education attainment and their standard of living.</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3A2CC701-D80A-463B-8415-A85485312088}" type="slidenum">
              <a:rPr lang="en-US" smtClean="0"/>
              <a:t>5</a:t>
            </a:fld>
            <a:endParaRPr lang="en-US"/>
          </a:p>
        </p:txBody>
      </p:sp>
    </p:spTree>
    <p:extLst>
      <p:ext uri="{BB962C8B-B14F-4D97-AF65-F5344CB8AC3E}">
        <p14:creationId xmlns:p14="http://schemas.microsoft.com/office/powerpoint/2010/main" val="169998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classifying countries into two groups based off of life expectancy, we are able to better understand not only where a country is in terms of their demographic breakdown but where they are headed.  By examining population trends, governments can be in a better, more informed position when governing their people.</a:t>
            </a:r>
          </a:p>
          <a:p>
            <a:endParaRPr lang="en-US" dirty="0"/>
          </a:p>
          <a:p>
            <a:r>
              <a:rPr lang="en-US" dirty="0"/>
              <a:t>Whether you are high life expectancy country with an ageing society in need of immigration reform and better m</a:t>
            </a:r>
          </a:p>
        </p:txBody>
      </p:sp>
      <p:sp>
        <p:nvSpPr>
          <p:cNvPr id="4" name="Slide Number Placeholder 3"/>
          <p:cNvSpPr>
            <a:spLocks noGrp="1"/>
          </p:cNvSpPr>
          <p:nvPr>
            <p:ph type="sldNum" sz="quarter" idx="5"/>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524170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3A2CC701-D80A-463B-8415-A85485312088}" type="slidenum">
              <a:rPr lang="en-US" smtClean="0"/>
              <a:t>7</a:t>
            </a:fld>
            <a:endParaRPr lang="en-US"/>
          </a:p>
        </p:txBody>
      </p:sp>
    </p:spTree>
    <p:extLst>
      <p:ext uri="{BB962C8B-B14F-4D97-AF65-F5344CB8AC3E}">
        <p14:creationId xmlns:p14="http://schemas.microsoft.com/office/powerpoint/2010/main" val="711306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descr="Map of World"/>
          <p:cNvSpPr>
            <a:spLocks noEditPoints="1"/>
          </p:cNvSpPr>
          <p:nvPr/>
        </p:nvSpPr>
        <p:spPr bwMode="gray">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59C2A7B1-3D32-FD45-AB63-007839DC4790}" type="datetime1">
              <a:rPr lang="en-US" smtClean="0"/>
              <a:t>7/7/19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1BF7E510-ACDB-6441-892E-EEF995852C17}" type="datetime1">
              <a:rPr lang="en-US" smtClean="0"/>
              <a:t>7/7/19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72283564-9206-4141-8710-6164AF0DC60D}" type="datetime1">
              <a:rPr lang="en-US" smtClean="0"/>
              <a:t>7/7/19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9F0F56B0-B5BB-E94E-BF9F-905FC4E7C111}" type="datetime1">
              <a:rPr lang="en-US" smtClean="0"/>
              <a:t>7/7/19</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96C69B14-233F-BC4F-9E22-1D387F5B8ACE}" type="datetime1">
              <a:rPr lang="en-US" smtClean="0"/>
              <a:t>7/7/19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F102EE2F-6772-7D48-B59A-7CA38516A197}" type="datetime1">
              <a:rPr lang="en-US" smtClean="0"/>
              <a:t>7/7/19</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07CAB5E8-0402-8144-BD7F-88D3E56176EC}" type="datetime1">
              <a:rPr lang="en-US" smtClean="0"/>
              <a:t>7/7/19</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906A7DD3-1D62-0F4A-83A7-2C2B490AE560}" type="datetime1">
              <a:rPr lang="en-US" smtClean="0"/>
              <a:t>7/7/19</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4DA74240-A149-C248-90E2-133FB24E0E21}" type="datetime1">
              <a:rPr lang="en-US" smtClean="0"/>
              <a:t>7/7/19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6147D10A-E7F0-5A45-8FD4-B693A2EAFD19}" type="datetime1">
              <a:rPr lang="en-US" smtClean="0"/>
              <a:t>7/7/19</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dirty="0"/>
              <a:t>Add a footer</a:t>
            </a:r>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B752825D-DB3E-2743-9404-44D6B967F8E6}" type="datetime1">
              <a:rPr lang="en-US" smtClean="0"/>
              <a:t>7/7/19</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1245" y="609600"/>
            <a:ext cx="9753600" cy="3048001"/>
          </a:xfrm>
        </p:spPr>
        <p:txBody>
          <a:bodyPr/>
          <a:lstStyle/>
          <a:p>
            <a:r>
              <a:rPr lang="en-US" b="1" dirty="0"/>
              <a:t>Addressing Demographic Trends: A predictive Model</a:t>
            </a:r>
          </a:p>
        </p:txBody>
      </p:sp>
      <p:sp>
        <p:nvSpPr>
          <p:cNvPr id="3" name="Subtitle 2"/>
          <p:cNvSpPr>
            <a:spLocks noGrp="1"/>
          </p:cNvSpPr>
          <p:nvPr>
            <p:ph type="subTitle" idx="1"/>
          </p:nvPr>
        </p:nvSpPr>
        <p:spPr>
          <a:xfrm>
            <a:off x="531812" y="5334000"/>
            <a:ext cx="7848600" cy="1143000"/>
          </a:xfrm>
        </p:spPr>
        <p:txBody>
          <a:bodyPr>
            <a:normAutofit/>
          </a:bodyPr>
          <a:lstStyle/>
          <a:p>
            <a:r>
              <a:rPr lang="en-US" dirty="0" err="1"/>
              <a:t>Filis</a:t>
            </a:r>
            <a:r>
              <a:rPr lang="en-US" dirty="0"/>
              <a:t> </a:t>
            </a:r>
            <a:r>
              <a:rPr lang="en-US" dirty="0" err="1"/>
              <a:t>Coba</a:t>
            </a:r>
            <a:r>
              <a:rPr lang="en-US" dirty="0"/>
              <a:t>, M.S.</a:t>
            </a:r>
          </a:p>
          <a:p>
            <a:r>
              <a:rPr lang="en-US" dirty="0"/>
              <a:t>Manisha Gupta, Ph.D.</a:t>
            </a:r>
          </a:p>
          <a:p>
            <a:r>
              <a:rPr lang="en-US" dirty="0"/>
              <a:t>Pablo Salcedo, M.D.</a:t>
            </a:r>
          </a:p>
          <a:p>
            <a:endParaRPr lang="en-US" dirty="0"/>
          </a:p>
          <a:p>
            <a:endParaRPr lang="en-US" dirty="0"/>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17614" y="3810000"/>
            <a:ext cx="9753600" cy="2362200"/>
          </a:xfrm>
        </p:spPr>
        <p:txBody>
          <a:bodyPr/>
          <a:lstStyle/>
          <a:p>
            <a:endParaRPr lang="en-US" dirty="0"/>
          </a:p>
          <a:p>
            <a:r>
              <a:rPr lang="en-US" dirty="0"/>
              <a:t>To add awareness and evidence for policy action and research for national governments and population scientists through a predictive model</a:t>
            </a:r>
          </a:p>
        </p:txBody>
      </p:sp>
      <p:sp>
        <p:nvSpPr>
          <p:cNvPr id="4" name="Rectangle 3">
            <a:extLst>
              <a:ext uri="{FF2B5EF4-FFF2-40B4-BE49-F238E27FC236}">
                <a16:creationId xmlns:a16="http://schemas.microsoft.com/office/drawing/2014/main" id="{0C59B8F3-F533-7042-83D8-5DBA67EEC709}"/>
              </a:ext>
            </a:extLst>
          </p:cNvPr>
          <p:cNvSpPr/>
          <p:nvPr/>
        </p:nvSpPr>
        <p:spPr>
          <a:xfrm>
            <a:off x="531812" y="675186"/>
            <a:ext cx="4322017" cy="707886"/>
          </a:xfrm>
          <a:prstGeom prst="rect">
            <a:avLst/>
          </a:prstGeom>
        </p:spPr>
        <p:txBody>
          <a:bodyPr wrap="none">
            <a:spAutoFit/>
          </a:bodyPr>
          <a:lstStyle/>
          <a:p>
            <a:r>
              <a:rPr lang="en-US" sz="4000" b="1" dirty="0">
                <a:solidFill>
                  <a:schemeClr val="tx2"/>
                </a:solidFill>
                <a:latin typeface="+mj-lt"/>
              </a:rPr>
              <a:t>Area of Concern</a:t>
            </a:r>
          </a:p>
        </p:txBody>
      </p:sp>
      <p:sp>
        <p:nvSpPr>
          <p:cNvPr id="5" name="TextBox 4">
            <a:extLst>
              <a:ext uri="{FF2B5EF4-FFF2-40B4-BE49-F238E27FC236}">
                <a16:creationId xmlns:a16="http://schemas.microsoft.com/office/drawing/2014/main" id="{D1E12C14-D74B-644C-AE35-624692A7CB8B}"/>
              </a:ext>
            </a:extLst>
          </p:cNvPr>
          <p:cNvSpPr txBox="1"/>
          <p:nvPr/>
        </p:nvSpPr>
        <p:spPr>
          <a:xfrm>
            <a:off x="531812" y="3505200"/>
            <a:ext cx="3357009" cy="646331"/>
          </a:xfrm>
          <a:prstGeom prst="rect">
            <a:avLst/>
          </a:prstGeom>
          <a:noFill/>
        </p:spPr>
        <p:txBody>
          <a:bodyPr wrap="none" rtlCol="0">
            <a:spAutoFit/>
          </a:bodyPr>
          <a:lstStyle/>
          <a:p>
            <a:pPr>
              <a:lnSpc>
                <a:spcPct val="90000"/>
              </a:lnSpc>
            </a:pPr>
            <a:r>
              <a:rPr lang="en-US" sz="4000" b="1" dirty="0">
                <a:solidFill>
                  <a:schemeClr val="tx2"/>
                </a:solidFill>
              </a:rPr>
              <a:t>Model Goals</a:t>
            </a:r>
          </a:p>
        </p:txBody>
      </p:sp>
      <p:sp>
        <p:nvSpPr>
          <p:cNvPr id="8" name="TextBox 7">
            <a:extLst>
              <a:ext uri="{FF2B5EF4-FFF2-40B4-BE49-F238E27FC236}">
                <a16:creationId xmlns:a16="http://schemas.microsoft.com/office/drawing/2014/main" id="{47D483C5-3C31-F448-A105-ADDB4EF7FA56}"/>
              </a:ext>
            </a:extLst>
          </p:cNvPr>
          <p:cNvSpPr txBox="1"/>
          <p:nvPr/>
        </p:nvSpPr>
        <p:spPr>
          <a:xfrm>
            <a:off x="1626781" y="1648047"/>
            <a:ext cx="5862502" cy="1089529"/>
          </a:xfrm>
          <a:prstGeom prst="rect">
            <a:avLst/>
          </a:prstGeom>
          <a:noFill/>
        </p:spPr>
        <p:txBody>
          <a:bodyPr wrap="none" rtlCol="0">
            <a:spAutoFit/>
          </a:bodyPr>
          <a:lstStyle/>
          <a:p>
            <a:pPr marL="342900" indent="-342900">
              <a:lnSpc>
                <a:spcPct val="90000"/>
              </a:lnSpc>
              <a:buFont typeface="Arial" panose="020B0604020202020204" pitchFamily="34" charset="0"/>
              <a:buChar char="•"/>
            </a:pPr>
            <a:r>
              <a:rPr lang="en-US" sz="2400" dirty="0"/>
              <a:t>Future global demographic trends</a:t>
            </a:r>
          </a:p>
          <a:p>
            <a:pPr marL="800100" lvl="1" indent="-342900">
              <a:lnSpc>
                <a:spcPct val="90000"/>
              </a:lnSpc>
              <a:buFont typeface="Arial" panose="020B0604020202020204" pitchFamily="34" charset="0"/>
              <a:buChar char="•"/>
            </a:pPr>
            <a:r>
              <a:rPr lang="en-US" sz="2400" dirty="0"/>
              <a:t>Aging/developed societies</a:t>
            </a:r>
          </a:p>
          <a:p>
            <a:pPr marL="800100" lvl="1" indent="-342900">
              <a:lnSpc>
                <a:spcPct val="90000"/>
              </a:lnSpc>
              <a:buFont typeface="Arial" panose="020B0604020202020204" pitchFamily="34" charset="0"/>
              <a:buChar char="•"/>
            </a:pPr>
            <a:r>
              <a:rPr lang="en-US" sz="2400" dirty="0"/>
              <a:t>Expanding/developing societies </a:t>
            </a:r>
          </a:p>
        </p:txBody>
      </p:sp>
      <p:sp>
        <p:nvSpPr>
          <p:cNvPr id="10" name="Slide Number Placeholder 9">
            <a:extLst>
              <a:ext uri="{FF2B5EF4-FFF2-40B4-BE49-F238E27FC236}">
                <a16:creationId xmlns:a16="http://schemas.microsoft.com/office/drawing/2014/main" id="{763F7791-3907-1245-BD6C-3AFFC37EA971}"/>
              </a:ext>
            </a:extLst>
          </p:cNvPr>
          <p:cNvSpPr>
            <a:spLocks noGrp="1"/>
          </p:cNvSpPr>
          <p:nvPr>
            <p:ph type="sldNum" sz="quarter" idx="12"/>
          </p:nvPr>
        </p:nvSpPr>
        <p:spPr/>
        <p:txBody>
          <a:bodyPr/>
          <a:lstStyle/>
          <a:p>
            <a:fld id="{F36C87F6-986D-49E6-AF40-1B3A1EE8064D}" type="slidenum">
              <a:rPr lang="en-US" smtClean="0"/>
              <a:t>2</a:t>
            </a:fld>
            <a:endParaRPr lang="en-US"/>
          </a:p>
        </p:txBody>
      </p:sp>
    </p:spTree>
    <p:extLst>
      <p:ext uri="{BB962C8B-B14F-4D97-AF65-F5344CB8AC3E}">
        <p14:creationId xmlns:p14="http://schemas.microsoft.com/office/powerpoint/2010/main" val="293697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16025" y="-1066800"/>
            <a:ext cx="9753600" cy="2362199"/>
          </a:xfrm>
        </p:spPr>
        <p:txBody>
          <a:bodyPr/>
          <a:lstStyle/>
          <a:p>
            <a:pPr algn="ctr"/>
            <a:r>
              <a:rPr lang="en-US" b="1" dirty="0"/>
              <a:t>Global Demographic Trends</a:t>
            </a:r>
          </a:p>
        </p:txBody>
      </p:sp>
      <p:sp>
        <p:nvSpPr>
          <p:cNvPr id="2" name="Slide Number Placeholder 1">
            <a:extLst>
              <a:ext uri="{FF2B5EF4-FFF2-40B4-BE49-F238E27FC236}">
                <a16:creationId xmlns:a16="http://schemas.microsoft.com/office/drawing/2014/main" id="{01E3F36B-B249-6B46-898B-35AFAA60660F}"/>
              </a:ext>
            </a:extLst>
          </p:cNvPr>
          <p:cNvSpPr>
            <a:spLocks noGrp="1"/>
          </p:cNvSpPr>
          <p:nvPr>
            <p:ph type="sldNum" sz="quarter" idx="12"/>
          </p:nvPr>
        </p:nvSpPr>
        <p:spPr/>
        <p:txBody>
          <a:bodyPr/>
          <a:lstStyle/>
          <a:p>
            <a:fld id="{F36C87F6-986D-49E6-AF40-1B3A1EE8064D}" type="slidenum">
              <a:rPr lang="en-US" smtClean="0"/>
              <a:t>3</a:t>
            </a:fld>
            <a:endParaRPr lang="en-US"/>
          </a:p>
        </p:txBody>
      </p:sp>
      <p:pic>
        <p:nvPicPr>
          <p:cNvPr id="8" name="Picture 7">
            <a:extLst>
              <a:ext uri="{FF2B5EF4-FFF2-40B4-BE49-F238E27FC236}">
                <a16:creationId xmlns:a16="http://schemas.microsoft.com/office/drawing/2014/main" id="{57789066-52C2-A04B-920F-5A8A2B1FDC7D}"/>
              </a:ext>
            </a:extLst>
          </p:cNvPr>
          <p:cNvPicPr>
            <a:picLocks noChangeAspect="1"/>
          </p:cNvPicPr>
          <p:nvPr/>
        </p:nvPicPr>
        <p:blipFill>
          <a:blip r:embed="rId3"/>
          <a:stretch>
            <a:fillRect/>
          </a:stretch>
        </p:blipFill>
        <p:spPr>
          <a:xfrm>
            <a:off x="1801379" y="1680586"/>
            <a:ext cx="8039100" cy="4753986"/>
          </a:xfrm>
          <a:prstGeom prst="rect">
            <a:avLst/>
          </a:prstGeom>
          <a:effectLst>
            <a:softEdge rad="190500"/>
          </a:effectLst>
        </p:spPr>
      </p:pic>
    </p:spTree>
    <p:extLst>
      <p:ext uri="{BB962C8B-B14F-4D97-AF65-F5344CB8AC3E}">
        <p14:creationId xmlns:p14="http://schemas.microsoft.com/office/powerpoint/2010/main" val="3536972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09098" y="-1181100"/>
            <a:ext cx="9753600" cy="2362199"/>
          </a:xfrm>
        </p:spPr>
        <p:txBody>
          <a:bodyPr/>
          <a:lstStyle/>
          <a:p>
            <a:pPr algn="ctr"/>
            <a:r>
              <a:rPr lang="en-US" b="1" dirty="0"/>
              <a:t>Global Demographic Trends</a:t>
            </a:r>
          </a:p>
        </p:txBody>
      </p:sp>
      <p:sp>
        <p:nvSpPr>
          <p:cNvPr id="2" name="Slide Number Placeholder 1">
            <a:extLst>
              <a:ext uri="{FF2B5EF4-FFF2-40B4-BE49-F238E27FC236}">
                <a16:creationId xmlns:a16="http://schemas.microsoft.com/office/drawing/2014/main" id="{01E3F36B-B249-6B46-898B-35AFAA60660F}"/>
              </a:ext>
            </a:extLst>
          </p:cNvPr>
          <p:cNvSpPr>
            <a:spLocks noGrp="1"/>
          </p:cNvSpPr>
          <p:nvPr>
            <p:ph type="sldNum" sz="quarter" idx="12"/>
          </p:nvPr>
        </p:nvSpPr>
        <p:spPr/>
        <p:txBody>
          <a:bodyPr/>
          <a:lstStyle/>
          <a:p>
            <a:fld id="{F36C87F6-986D-49E6-AF40-1B3A1EE8064D}" type="slidenum">
              <a:rPr lang="en-US" smtClean="0"/>
              <a:t>4</a:t>
            </a:fld>
            <a:endParaRPr lang="en-US"/>
          </a:p>
        </p:txBody>
      </p:sp>
      <p:pic>
        <p:nvPicPr>
          <p:cNvPr id="5" name="Picture 4">
            <a:extLst>
              <a:ext uri="{FF2B5EF4-FFF2-40B4-BE49-F238E27FC236}">
                <a16:creationId xmlns:a16="http://schemas.microsoft.com/office/drawing/2014/main" id="{F5981827-2F50-FA48-B0E5-9BADE86DAD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0811" y="1405805"/>
            <a:ext cx="6807201" cy="5105401"/>
          </a:xfrm>
          <a:prstGeom prst="rect">
            <a:avLst/>
          </a:prstGeom>
          <a:effectLst>
            <a:softEdge rad="88900"/>
          </a:effectLst>
        </p:spPr>
      </p:pic>
    </p:spTree>
    <p:extLst>
      <p:ext uri="{BB962C8B-B14F-4D97-AF65-F5344CB8AC3E}">
        <p14:creationId xmlns:p14="http://schemas.microsoft.com/office/powerpoint/2010/main" val="2830554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17611" y="339439"/>
            <a:ext cx="9753600" cy="914399"/>
          </a:xfrm>
        </p:spPr>
        <p:txBody>
          <a:bodyPr>
            <a:normAutofit/>
          </a:bodyPr>
          <a:lstStyle/>
          <a:p>
            <a:r>
              <a:rPr lang="en-US" sz="3600" b="1" dirty="0"/>
              <a:t>Classification Model: Random Forest</a:t>
            </a:r>
          </a:p>
        </p:txBody>
      </p:sp>
      <p:sp>
        <p:nvSpPr>
          <p:cNvPr id="9" name="Content Placeholder 8"/>
          <p:cNvSpPr>
            <a:spLocks noGrp="1"/>
          </p:cNvSpPr>
          <p:nvPr>
            <p:ph sz="half" idx="2"/>
          </p:nvPr>
        </p:nvSpPr>
        <p:spPr>
          <a:xfrm>
            <a:off x="531812" y="1828800"/>
            <a:ext cx="5181600" cy="4689761"/>
          </a:xfrm>
        </p:spPr>
        <p:txBody>
          <a:bodyPr>
            <a:normAutofit/>
          </a:bodyPr>
          <a:lstStyle/>
          <a:p>
            <a:r>
              <a:rPr lang="en-US" b="1" dirty="0"/>
              <a:t>Classification Schema:</a:t>
            </a:r>
          </a:p>
          <a:p>
            <a:pPr lvl="1"/>
            <a:r>
              <a:rPr lang="en-US" dirty="0"/>
              <a:t>High life expectancy country</a:t>
            </a:r>
          </a:p>
          <a:p>
            <a:pPr lvl="1"/>
            <a:r>
              <a:rPr lang="en-US" dirty="0"/>
              <a:t>Low life expectancy country</a:t>
            </a:r>
          </a:p>
          <a:p>
            <a:r>
              <a:rPr lang="en-US" b="1" dirty="0"/>
              <a:t>Source:</a:t>
            </a:r>
          </a:p>
          <a:p>
            <a:pPr lvl="1"/>
            <a:r>
              <a:rPr lang="en-US" dirty="0"/>
              <a:t>World Health Organization</a:t>
            </a:r>
          </a:p>
          <a:p>
            <a:r>
              <a:rPr lang="en-US" dirty="0"/>
              <a:t>Accuracy of model on testing data: </a:t>
            </a:r>
            <a:r>
              <a:rPr lang="en-US" b="1" dirty="0"/>
              <a:t>93%</a:t>
            </a:r>
          </a:p>
          <a:p>
            <a:r>
              <a:rPr lang="en-US" dirty="0"/>
              <a:t>Features analyzed included:</a:t>
            </a:r>
          </a:p>
          <a:p>
            <a:pPr lvl="1"/>
            <a:endParaRPr lang="en-US" dirty="0"/>
          </a:p>
        </p:txBody>
      </p:sp>
      <p:pic>
        <p:nvPicPr>
          <p:cNvPr id="6" name="Content Placeholder 5">
            <a:extLst>
              <a:ext uri="{FF2B5EF4-FFF2-40B4-BE49-F238E27FC236}">
                <a16:creationId xmlns:a16="http://schemas.microsoft.com/office/drawing/2014/main" id="{8EC5118A-F457-8A4F-8F10-61AD9CAA8DD4}"/>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5408612" y="1938771"/>
            <a:ext cx="6392073" cy="3799805"/>
          </a:xfrm>
          <a:effectLst>
            <a:softEdge rad="152400"/>
          </a:effectLst>
        </p:spPr>
      </p:pic>
      <p:sp>
        <p:nvSpPr>
          <p:cNvPr id="2" name="Slide Number Placeholder 1">
            <a:extLst>
              <a:ext uri="{FF2B5EF4-FFF2-40B4-BE49-F238E27FC236}">
                <a16:creationId xmlns:a16="http://schemas.microsoft.com/office/drawing/2014/main" id="{79E5C38C-B38A-FC4B-9325-1175ACF27AC6}"/>
              </a:ext>
            </a:extLst>
          </p:cNvPr>
          <p:cNvSpPr>
            <a:spLocks noGrp="1"/>
          </p:cNvSpPr>
          <p:nvPr>
            <p:ph type="sldNum" sz="quarter" idx="12"/>
          </p:nvPr>
        </p:nvSpPr>
        <p:spPr/>
        <p:txBody>
          <a:bodyPr/>
          <a:lstStyle/>
          <a:p>
            <a:fld id="{F36C87F6-986D-49E6-AF40-1B3A1EE8064D}" type="slidenum">
              <a:rPr lang="en-US" smtClean="0"/>
              <a:t>5</a:t>
            </a:fld>
            <a:endParaRPr lang="en-US"/>
          </a:p>
        </p:txBody>
      </p:sp>
    </p:spTree>
    <p:extLst>
      <p:ext uri="{BB962C8B-B14F-4D97-AF65-F5344CB8AC3E}">
        <p14:creationId xmlns:p14="http://schemas.microsoft.com/office/powerpoint/2010/main" val="2514779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69EF04-9B49-5949-9F70-32D0986BE637}"/>
              </a:ext>
            </a:extLst>
          </p:cNvPr>
          <p:cNvSpPr>
            <a:spLocks noGrp="1"/>
          </p:cNvSpPr>
          <p:nvPr>
            <p:ph type="sldNum" sz="quarter" idx="12"/>
          </p:nvPr>
        </p:nvSpPr>
        <p:spPr/>
        <p:txBody>
          <a:bodyPr/>
          <a:lstStyle/>
          <a:p>
            <a:fld id="{F36C87F6-986D-49E6-AF40-1B3A1EE8064D}" type="slidenum">
              <a:rPr lang="en-US" smtClean="0"/>
              <a:t>6</a:t>
            </a:fld>
            <a:endParaRPr lang="en-US"/>
          </a:p>
        </p:txBody>
      </p:sp>
      <p:sp>
        <p:nvSpPr>
          <p:cNvPr id="4" name="TextBox 3">
            <a:extLst>
              <a:ext uri="{FF2B5EF4-FFF2-40B4-BE49-F238E27FC236}">
                <a16:creationId xmlns:a16="http://schemas.microsoft.com/office/drawing/2014/main" id="{190E56FA-369A-B54C-B8A4-5D466EE20E6F}"/>
              </a:ext>
            </a:extLst>
          </p:cNvPr>
          <p:cNvSpPr txBox="1"/>
          <p:nvPr/>
        </p:nvSpPr>
        <p:spPr>
          <a:xfrm>
            <a:off x="780476" y="381000"/>
            <a:ext cx="3839513" cy="646331"/>
          </a:xfrm>
          <a:prstGeom prst="rect">
            <a:avLst/>
          </a:prstGeom>
          <a:noFill/>
        </p:spPr>
        <p:txBody>
          <a:bodyPr wrap="none" rtlCol="0">
            <a:spAutoFit/>
          </a:bodyPr>
          <a:lstStyle/>
          <a:p>
            <a:pPr>
              <a:lnSpc>
                <a:spcPct val="90000"/>
              </a:lnSpc>
            </a:pPr>
            <a:r>
              <a:rPr lang="en-US" sz="4000" b="1" dirty="0"/>
              <a:t>CONCLUSIONS</a:t>
            </a:r>
          </a:p>
        </p:txBody>
      </p:sp>
      <p:pic>
        <p:nvPicPr>
          <p:cNvPr id="8" name="Picture 7">
            <a:extLst>
              <a:ext uri="{FF2B5EF4-FFF2-40B4-BE49-F238E27FC236}">
                <a16:creationId xmlns:a16="http://schemas.microsoft.com/office/drawing/2014/main" id="{A90C3FEF-B571-F64D-A5A9-F82D1C8C26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9012" y="1371600"/>
            <a:ext cx="7230826" cy="4634850"/>
          </a:xfrm>
          <a:prstGeom prst="rect">
            <a:avLst/>
          </a:prstGeom>
          <a:effectLst>
            <a:softEdge rad="25400"/>
          </a:effectLst>
        </p:spPr>
      </p:pic>
      <p:sp>
        <p:nvSpPr>
          <p:cNvPr id="9" name="TextBox 8">
            <a:extLst>
              <a:ext uri="{FF2B5EF4-FFF2-40B4-BE49-F238E27FC236}">
                <a16:creationId xmlns:a16="http://schemas.microsoft.com/office/drawing/2014/main" id="{BEF96629-AFE0-104A-A9B5-294B5CDEB96B}"/>
              </a:ext>
            </a:extLst>
          </p:cNvPr>
          <p:cNvSpPr txBox="1"/>
          <p:nvPr/>
        </p:nvSpPr>
        <p:spPr>
          <a:xfrm>
            <a:off x="568036" y="1911927"/>
            <a:ext cx="3934090" cy="1421928"/>
          </a:xfrm>
          <a:prstGeom prst="rect">
            <a:avLst/>
          </a:prstGeom>
          <a:noFill/>
        </p:spPr>
        <p:txBody>
          <a:bodyPr wrap="none" rtlCol="0">
            <a:spAutoFit/>
          </a:bodyPr>
          <a:lstStyle/>
          <a:p>
            <a:pPr marL="342900" indent="-342900">
              <a:lnSpc>
                <a:spcPct val="90000"/>
              </a:lnSpc>
              <a:buFont typeface="Arial" panose="020B0604020202020204" pitchFamily="34" charset="0"/>
              <a:buChar char="•"/>
            </a:pPr>
            <a:r>
              <a:rPr lang="en-US" sz="2400" dirty="0"/>
              <a:t>A tool to aid in more </a:t>
            </a:r>
          </a:p>
          <a:p>
            <a:pPr>
              <a:lnSpc>
                <a:spcPct val="90000"/>
              </a:lnSpc>
            </a:pPr>
            <a:r>
              <a:rPr lang="en-US" sz="2400" dirty="0"/>
              <a:t>proactively addressing </a:t>
            </a:r>
          </a:p>
          <a:p>
            <a:pPr>
              <a:lnSpc>
                <a:spcPct val="90000"/>
              </a:lnSpc>
            </a:pPr>
            <a:r>
              <a:rPr lang="en-US" sz="2400" dirty="0"/>
              <a:t>demographic trends of a</a:t>
            </a:r>
          </a:p>
          <a:p>
            <a:pPr>
              <a:lnSpc>
                <a:spcPct val="90000"/>
              </a:lnSpc>
            </a:pPr>
            <a:r>
              <a:rPr lang="en-US" sz="2400" dirty="0"/>
              <a:t> country </a:t>
            </a:r>
          </a:p>
        </p:txBody>
      </p:sp>
    </p:spTree>
    <p:extLst>
      <p:ext uri="{BB962C8B-B14F-4D97-AF65-F5344CB8AC3E}">
        <p14:creationId xmlns:p14="http://schemas.microsoft.com/office/powerpoint/2010/main" val="3691332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tx2"/>
                </a:solidFill>
              </a:rPr>
              <a:t>References</a:t>
            </a:r>
          </a:p>
        </p:txBody>
      </p:sp>
      <p:sp>
        <p:nvSpPr>
          <p:cNvPr id="3" name="Slide Number Placeholder 2">
            <a:extLst>
              <a:ext uri="{FF2B5EF4-FFF2-40B4-BE49-F238E27FC236}">
                <a16:creationId xmlns:a16="http://schemas.microsoft.com/office/drawing/2014/main" id="{70E55FFF-FA00-174F-B864-A51A429198D4}"/>
              </a:ext>
            </a:extLst>
          </p:cNvPr>
          <p:cNvSpPr>
            <a:spLocks noGrp="1"/>
          </p:cNvSpPr>
          <p:nvPr>
            <p:ph type="sldNum" sz="quarter" idx="12"/>
          </p:nvPr>
        </p:nvSpPr>
        <p:spPr/>
        <p:txBody>
          <a:bodyPr/>
          <a:lstStyle/>
          <a:p>
            <a:fld id="{F36C87F6-986D-49E6-AF40-1B3A1EE8064D}" type="slidenum">
              <a:rPr lang="en-US" smtClean="0"/>
              <a:t>7</a:t>
            </a:fld>
            <a:endParaRPr lang="en-US"/>
          </a:p>
        </p:txBody>
      </p:sp>
      <p:sp>
        <p:nvSpPr>
          <p:cNvPr id="4" name="TextBox 3">
            <a:extLst>
              <a:ext uri="{FF2B5EF4-FFF2-40B4-BE49-F238E27FC236}">
                <a16:creationId xmlns:a16="http://schemas.microsoft.com/office/drawing/2014/main" id="{3EA91809-5244-014F-9E6C-CA373C6B5625}"/>
              </a:ext>
            </a:extLst>
          </p:cNvPr>
          <p:cNvSpPr txBox="1"/>
          <p:nvPr/>
        </p:nvSpPr>
        <p:spPr>
          <a:xfrm>
            <a:off x="1413164" y="2175164"/>
            <a:ext cx="6037230" cy="757130"/>
          </a:xfrm>
          <a:prstGeom prst="rect">
            <a:avLst/>
          </a:prstGeom>
          <a:noFill/>
        </p:spPr>
        <p:txBody>
          <a:bodyPr wrap="none" rtlCol="0">
            <a:spAutoFit/>
          </a:bodyPr>
          <a:lstStyle/>
          <a:p>
            <a:pPr marL="342900" indent="-342900">
              <a:lnSpc>
                <a:spcPct val="90000"/>
              </a:lnSpc>
              <a:buFont typeface="Arial" panose="020B0604020202020204" pitchFamily="34" charset="0"/>
              <a:buChar char="•"/>
            </a:pPr>
            <a:r>
              <a:rPr lang="en-US" sz="2400" dirty="0"/>
              <a:t>World Health Organization Database</a:t>
            </a:r>
          </a:p>
          <a:p>
            <a:pPr marL="342900" indent="-342900">
              <a:lnSpc>
                <a:spcPct val="90000"/>
              </a:lnSpc>
              <a:buFont typeface="Arial" panose="020B0604020202020204" pitchFamily="34" charset="0"/>
              <a:buChar char="•"/>
            </a:pPr>
            <a:r>
              <a:rPr lang="en-US" sz="2400" dirty="0" err="1"/>
              <a:t>www.visualcapitalist.com</a:t>
            </a:r>
            <a:endParaRPr lang="en-US" sz="2400" dirty="0"/>
          </a:p>
        </p:txBody>
      </p:sp>
      <p:sp>
        <p:nvSpPr>
          <p:cNvPr id="5" name="TextBox 4">
            <a:extLst>
              <a:ext uri="{FF2B5EF4-FFF2-40B4-BE49-F238E27FC236}">
                <a16:creationId xmlns:a16="http://schemas.microsoft.com/office/drawing/2014/main" id="{7CF8F4BF-0653-3046-BF39-189260504372}"/>
              </a:ext>
            </a:extLst>
          </p:cNvPr>
          <p:cNvSpPr txBox="1"/>
          <p:nvPr/>
        </p:nvSpPr>
        <p:spPr>
          <a:xfrm>
            <a:off x="1245719" y="4267200"/>
            <a:ext cx="3199915" cy="646331"/>
          </a:xfrm>
          <a:prstGeom prst="rect">
            <a:avLst/>
          </a:prstGeom>
          <a:noFill/>
        </p:spPr>
        <p:txBody>
          <a:bodyPr wrap="none" rtlCol="0">
            <a:spAutoFit/>
          </a:bodyPr>
          <a:lstStyle/>
          <a:p>
            <a:pPr>
              <a:lnSpc>
                <a:spcPct val="90000"/>
              </a:lnSpc>
            </a:pPr>
            <a:r>
              <a:rPr lang="en-US" sz="4000" b="1" dirty="0">
                <a:solidFill>
                  <a:schemeClr val="tx2"/>
                </a:solidFill>
              </a:rPr>
              <a:t>QUESTIONS?</a:t>
            </a:r>
          </a:p>
        </p:txBody>
      </p:sp>
    </p:spTree>
    <p:extLst>
      <p:ext uri="{BB962C8B-B14F-4D97-AF65-F5344CB8AC3E}">
        <p14:creationId xmlns:p14="http://schemas.microsoft.com/office/powerpoint/2010/main" val="411701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Presentation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World  presentation (widescreen).potx" id="{6FD2C32E-565A-4F51-8C38-826F1B24AA7D}" vid="{06379D18-BA11-4F05-84DF-EB681B68D4FA}"/>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Presentation 16x9</Template>
  <TotalTime>4307</TotalTime>
  <Words>698</Words>
  <Application>Microsoft Macintosh PowerPoint</Application>
  <PresentationFormat>Custom</PresentationFormat>
  <Paragraphs>85</Paragraphs>
  <Slides>7</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Century Gothic</vt:lpstr>
      <vt:lpstr>World Presentation 16x9</vt:lpstr>
      <vt:lpstr>Addressing Demographic Trends: A predictive Model</vt:lpstr>
      <vt:lpstr>PowerPoint Presentation</vt:lpstr>
      <vt:lpstr>Global Demographic Trends</vt:lpstr>
      <vt:lpstr>Global Demographic Trends</vt:lpstr>
      <vt:lpstr>Classification Model: Random Forest</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Addressing Demographic Trends: A predictive Model</dc:title>
  <dc:creator>pablo salcedo</dc:creator>
  <cp:lastModifiedBy>pablo salcedo</cp:lastModifiedBy>
  <cp:revision>12</cp:revision>
  <dcterms:created xsi:type="dcterms:W3CDTF">2019-07-03T18:56:10Z</dcterms:created>
  <dcterms:modified xsi:type="dcterms:W3CDTF">2019-07-08T00:35:53Z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